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8" r:id="rId4"/>
    <p:sldId id="258" r:id="rId5"/>
    <p:sldId id="260" r:id="rId6"/>
    <p:sldId id="266" r:id="rId7"/>
    <p:sldId id="265" r:id="rId8"/>
    <p:sldId id="267" r:id="rId9"/>
    <p:sldId id="269" r:id="rId1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038D5BD2-C21B-4908-8753-74F5410C411A}" type="datetimeFigureOut">
              <a:rPr lang="en-US" smtClean="0"/>
              <a:t>9/27/2019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C8C29740-C187-41F2-87DB-426A5E4ADF85}" type="slidenum">
              <a:rPr lang="en-US" smtClean="0"/>
              <a:t>‹#›</a:t>
            </a:fld>
            <a:endParaRPr lang="en-US" dirty="0"/>
          </a:p>
        </p:txBody>
      </p:sp>
    </p:spTree>
    <p:extLst>
      <p:ext uri="{BB962C8B-B14F-4D97-AF65-F5344CB8AC3E}">
        <p14:creationId xmlns:p14="http://schemas.microsoft.com/office/powerpoint/2010/main" val="136986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29740-C187-41F2-87DB-426A5E4ADF85}" type="slidenum">
              <a:rPr lang="en-US" smtClean="0"/>
              <a:t>1</a:t>
            </a:fld>
            <a:endParaRPr lang="en-US" dirty="0"/>
          </a:p>
        </p:txBody>
      </p:sp>
    </p:spTree>
    <p:extLst>
      <p:ext uri="{BB962C8B-B14F-4D97-AF65-F5344CB8AC3E}">
        <p14:creationId xmlns:p14="http://schemas.microsoft.com/office/powerpoint/2010/main" val="143159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9EE4F7-1486-4552-A3CB-F7219A5E76B0}"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DBA773-2B55-450A-B632-0DBCA445BFBB}"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1C02A-4528-4D58-9780-B2B4E497DA71}"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DBA773-2B55-450A-B632-0DBCA445BFB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429D58-A28A-4A54-8683-C6E28F355D64}"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DBA773-2B55-450A-B632-0DBCA445BFB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5B74C-8AE1-4255-A23A-80B47BBB62F0}"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DBA773-2B55-450A-B632-0DBCA445BFB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785EB-C275-4E46-9338-7A9F754890BE}"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DBA773-2B55-450A-B632-0DBCA445BFB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DF7E2-0B55-4B7E-9495-5148A2FBFFCB}"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DBA773-2B55-450A-B632-0DBCA445BFB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E67C4B-2428-4D97-8C15-DCF01E9E638D}" type="datetime1">
              <a:rPr lang="en-US" smtClean="0"/>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DBA773-2B55-450A-B632-0DBCA445BFBB}"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DD7FED-F92F-4B0A-B0D3-BC21F6BEB4CE}" type="datetime1">
              <a:rPr lang="en-US" smtClean="0"/>
              <a:t>9/27/2019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DBA773-2B55-450A-B632-0DBCA445BFB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15D80-6464-4155-9F8F-5CDBD528B0C2}" type="datetime1">
              <a:rPr lang="en-US" smtClean="0"/>
              <a:t>9/27/2019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DBA773-2B55-450A-B632-0DBCA445BFB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00662-046D-4469-8CE0-93847913196F}"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DBA773-2B55-450A-B632-0DBCA445BFB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F0958-4FE4-45CD-984B-1155F7F62B26}"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DBA773-2B55-450A-B632-0DBCA445BFBB}"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76FE03-70EC-4A0D-AA46-E4FB91EC9F6A}" type="datetime1">
              <a:rPr lang="en-US" smtClean="0"/>
              <a:t>9/27/2019</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9DBA773-2B55-450A-B632-0DBCA445BFB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3575" y="4419600"/>
            <a:ext cx="6400800" cy="1828800"/>
          </a:xfrm>
        </p:spPr>
        <p:txBody>
          <a:bodyPr>
            <a:normAutofit/>
          </a:bodyPr>
          <a:lstStyle/>
          <a:p>
            <a:pPr algn="ctr"/>
            <a:r>
              <a:rPr lang="en-US" sz="2400" b="1" dirty="0" smtClean="0">
                <a:solidFill>
                  <a:schemeClr val="accent1"/>
                </a:solidFill>
              </a:rPr>
              <a:t>Kristen Erby</a:t>
            </a:r>
          </a:p>
          <a:p>
            <a:pPr algn="ctr"/>
            <a:r>
              <a:rPr lang="en-US" sz="2000" b="1" dirty="0" smtClean="0">
                <a:solidFill>
                  <a:schemeClr val="accent1"/>
                </a:solidFill>
              </a:rPr>
              <a:t>Young Adult Employment Specialist</a:t>
            </a:r>
          </a:p>
          <a:p>
            <a:pPr algn="ctr"/>
            <a:r>
              <a:rPr lang="en-US" sz="2000" b="1" dirty="0" smtClean="0">
                <a:solidFill>
                  <a:schemeClr val="accent1"/>
                </a:solidFill>
              </a:rPr>
              <a:t>City and County of Broomfield</a:t>
            </a:r>
          </a:p>
          <a:p>
            <a:pPr algn="ctr"/>
            <a:r>
              <a:rPr lang="en-US" sz="2000" b="1" dirty="0" smtClean="0">
                <a:solidFill>
                  <a:schemeClr val="accent1"/>
                </a:solidFill>
              </a:rPr>
              <a:t>Workforce Center </a:t>
            </a:r>
            <a:endParaRPr lang="en-US" sz="2000" b="1" dirty="0">
              <a:solidFill>
                <a:schemeClr val="accent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400"/>
            <a:ext cx="6000750" cy="2569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152400" y="327804"/>
            <a:ext cx="1219200" cy="6172200"/>
          </a:xfrm>
          <a:prstGeom prst="rect">
            <a:avLst/>
          </a:prstGeom>
          <a:noFill/>
        </p:spPr>
        <p:txBody>
          <a:bodyPr wrap="square" rtlCol="0">
            <a:spAutoFit/>
          </a:bodyPr>
          <a:lstStyle/>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36" y="85725"/>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456" y="2819400"/>
            <a:ext cx="3729037" cy="153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89DBA773-2B55-450A-B632-0DBCA445BFBB}" type="slidenum">
              <a:rPr lang="en-US" smtClean="0"/>
              <a:t>1</a:t>
            </a:fld>
            <a:endParaRPr lang="en-US" dirty="0"/>
          </a:p>
        </p:txBody>
      </p:sp>
    </p:spTree>
    <p:extLst>
      <p:ext uri="{BB962C8B-B14F-4D97-AF65-F5344CB8AC3E}">
        <p14:creationId xmlns:p14="http://schemas.microsoft.com/office/powerpoint/2010/main" val="165194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28800" y="457200"/>
            <a:ext cx="6705600" cy="1905000"/>
          </a:xfrm>
        </p:spPr>
        <p:txBody>
          <a:bodyPr>
            <a:normAutofit fontScale="77500" lnSpcReduction="20000"/>
          </a:bodyPr>
          <a:lstStyle/>
          <a:p>
            <a:pPr marL="45720" indent="0">
              <a:buNone/>
            </a:pPr>
            <a:r>
              <a:rPr lang="en-US" sz="2600" dirty="0" smtClean="0"/>
              <a:t>The Broomfield Workforce Center partnered with the Broomfield Library Makerspace, and the Small Business Development Center to provide an eight week after-school entrepreneurship program for teens – IdeaHQ.  The program culminated in a presentation challenge similar to that on the popular TV program, Shark Tank.  </a:t>
            </a:r>
          </a:p>
          <a:p>
            <a:pPr marL="45720" indent="0">
              <a:buNone/>
            </a:pPr>
            <a:endParaRPr lang="en-US" dirty="0" smtClean="0"/>
          </a:p>
          <a:p>
            <a:pPr marL="45720" indent="0">
              <a:buNone/>
            </a:pPr>
            <a:endParaRPr lang="en-US" sz="3000" dirty="0"/>
          </a:p>
          <a:p>
            <a:pPr marL="4572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259900"/>
            <a:ext cx="1885950"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0102"/>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514600"/>
            <a:ext cx="4861738" cy="3600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fld id="{89DBA773-2B55-450A-B632-0DBCA445BFBB}" type="slidenum">
              <a:rPr lang="en-US" smtClean="0"/>
              <a:t>2</a:t>
            </a:fld>
            <a:endParaRPr lang="en-US" dirty="0"/>
          </a:p>
        </p:txBody>
      </p:sp>
    </p:spTree>
    <p:extLst>
      <p:ext uri="{BB962C8B-B14F-4D97-AF65-F5344CB8AC3E}">
        <p14:creationId xmlns:p14="http://schemas.microsoft.com/office/powerpoint/2010/main" val="29057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28800" y="228600"/>
            <a:ext cx="6934200" cy="4267200"/>
          </a:xfrm>
        </p:spPr>
        <p:txBody>
          <a:bodyPr>
            <a:normAutofit/>
          </a:bodyPr>
          <a:lstStyle/>
          <a:p>
            <a:pPr marL="45720" indent="0">
              <a:buNone/>
            </a:pPr>
            <a:endParaRPr lang="en-US" dirty="0" smtClean="0"/>
          </a:p>
          <a:p>
            <a:pPr marL="45720" indent="0">
              <a:buNone/>
            </a:pPr>
            <a:endParaRPr lang="en-US" sz="3000" dirty="0"/>
          </a:p>
          <a:p>
            <a:pPr marL="4572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259900"/>
            <a:ext cx="1885950"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0102"/>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276600"/>
            <a:ext cx="4648200" cy="2826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fld id="{89DBA773-2B55-450A-B632-0DBCA445BFBB}" type="slidenum">
              <a:rPr lang="en-US" smtClean="0"/>
              <a:t>3</a:t>
            </a:fld>
            <a:endParaRPr lang="en-US" dirty="0"/>
          </a:p>
        </p:txBody>
      </p:sp>
      <p:sp>
        <p:nvSpPr>
          <p:cNvPr id="5" name="Rectangle 4"/>
          <p:cNvSpPr/>
          <p:nvPr/>
        </p:nvSpPr>
        <p:spPr>
          <a:xfrm>
            <a:off x="1600200" y="100102"/>
            <a:ext cx="5638800" cy="3054682"/>
          </a:xfrm>
          <a:prstGeom prst="rect">
            <a:avLst/>
          </a:prstGeom>
        </p:spPr>
        <p:txBody>
          <a:bodyPr wrap="square">
            <a:spAutoFit/>
          </a:bodyPr>
          <a:lstStyle/>
          <a:p>
            <a:pPr marL="45720" lvl="0">
              <a:spcBef>
                <a:spcPct val="20000"/>
              </a:spcBef>
              <a:spcAft>
                <a:spcPts val="300"/>
              </a:spcAft>
              <a:buClr>
                <a:srgbClr val="F14124">
                  <a:lumMod val="75000"/>
                </a:srgbClr>
              </a:buClr>
              <a:buSzPct val="130000"/>
            </a:pPr>
            <a:r>
              <a:rPr lang="en-US" sz="2000" dirty="0">
                <a:solidFill>
                  <a:prstClr val="black">
                    <a:lumMod val="75000"/>
                    <a:lumOff val="25000"/>
                  </a:prstClr>
                </a:solidFill>
              </a:rPr>
              <a:t>Program goals included:</a:t>
            </a:r>
          </a:p>
          <a:p>
            <a:pPr marL="548640" lvl="1" indent="-182880">
              <a:spcBef>
                <a:spcPct val="20000"/>
              </a:spcBef>
              <a:spcAft>
                <a:spcPts val="300"/>
              </a:spcAft>
              <a:buClr>
                <a:srgbClr val="F14124">
                  <a:lumMod val="75000"/>
                </a:srgbClr>
              </a:buClr>
              <a:buSzPct val="130000"/>
              <a:buFont typeface="Wingdings" panose="05000000000000000000" pitchFamily="2" charset="2"/>
              <a:buChar char="§"/>
            </a:pPr>
            <a:r>
              <a:rPr lang="en-US" sz="2000" dirty="0">
                <a:solidFill>
                  <a:prstClr val="black">
                    <a:lumMod val="75000"/>
                    <a:lumOff val="25000"/>
                  </a:prstClr>
                </a:solidFill>
              </a:rPr>
              <a:t>Increase leadership skills </a:t>
            </a:r>
          </a:p>
          <a:p>
            <a:pPr marL="548640" lvl="1" indent="-182880">
              <a:spcBef>
                <a:spcPct val="20000"/>
              </a:spcBef>
              <a:spcAft>
                <a:spcPts val="300"/>
              </a:spcAft>
              <a:buClr>
                <a:srgbClr val="F14124">
                  <a:lumMod val="75000"/>
                </a:srgbClr>
              </a:buClr>
              <a:buSzPct val="130000"/>
              <a:buFont typeface="Wingdings" panose="05000000000000000000" pitchFamily="2" charset="2"/>
              <a:buChar char="§"/>
            </a:pPr>
            <a:r>
              <a:rPr lang="en-US" sz="2000" dirty="0">
                <a:solidFill>
                  <a:prstClr val="black">
                    <a:lumMod val="75000"/>
                    <a:lumOff val="25000"/>
                  </a:prstClr>
                </a:solidFill>
              </a:rPr>
              <a:t>Teach employment soft skills</a:t>
            </a:r>
          </a:p>
          <a:p>
            <a:pPr marL="548640" lvl="1" indent="-182880">
              <a:spcBef>
                <a:spcPct val="20000"/>
              </a:spcBef>
              <a:spcAft>
                <a:spcPts val="300"/>
              </a:spcAft>
              <a:buClr>
                <a:srgbClr val="F14124">
                  <a:lumMod val="75000"/>
                </a:srgbClr>
              </a:buClr>
              <a:buSzPct val="130000"/>
              <a:buFont typeface="Wingdings" panose="05000000000000000000" pitchFamily="2" charset="2"/>
              <a:buChar char="§"/>
            </a:pPr>
            <a:r>
              <a:rPr lang="en-US" sz="2000" dirty="0">
                <a:solidFill>
                  <a:prstClr val="black">
                    <a:lumMod val="75000"/>
                    <a:lumOff val="25000"/>
                  </a:prstClr>
                </a:solidFill>
              </a:rPr>
              <a:t>Connect youth with Colorado Career Pathways</a:t>
            </a:r>
          </a:p>
          <a:p>
            <a:pPr marL="548640" lvl="1" indent="-182880">
              <a:spcBef>
                <a:spcPct val="20000"/>
              </a:spcBef>
              <a:spcAft>
                <a:spcPts val="300"/>
              </a:spcAft>
              <a:buClr>
                <a:srgbClr val="F14124">
                  <a:lumMod val="75000"/>
                </a:srgbClr>
              </a:buClr>
              <a:buSzPct val="130000"/>
              <a:buFont typeface="Wingdings" panose="05000000000000000000" pitchFamily="2" charset="2"/>
              <a:buChar char="§"/>
            </a:pPr>
            <a:r>
              <a:rPr lang="en-US" sz="2000" dirty="0">
                <a:solidFill>
                  <a:prstClr val="black">
                    <a:lumMod val="75000"/>
                    <a:lumOff val="25000"/>
                  </a:prstClr>
                </a:solidFill>
              </a:rPr>
              <a:t>Teach Entrepreneurial and small business ownership skills</a:t>
            </a:r>
          </a:p>
          <a:p>
            <a:pPr marL="548640" lvl="1" indent="-182880">
              <a:spcBef>
                <a:spcPct val="20000"/>
              </a:spcBef>
              <a:spcAft>
                <a:spcPts val="300"/>
              </a:spcAft>
              <a:buClr>
                <a:srgbClr val="F14124">
                  <a:lumMod val="75000"/>
                </a:srgbClr>
              </a:buClr>
              <a:buSzPct val="130000"/>
              <a:buFont typeface="Wingdings" panose="05000000000000000000" pitchFamily="2" charset="2"/>
              <a:buChar char="§"/>
            </a:pPr>
            <a:r>
              <a:rPr lang="en-US" sz="2000" dirty="0">
                <a:solidFill>
                  <a:prstClr val="black">
                    <a:lumMod val="75000"/>
                    <a:lumOff val="25000"/>
                  </a:prstClr>
                </a:solidFill>
              </a:rPr>
              <a:t>Increase self-confidence of participants </a:t>
            </a:r>
          </a:p>
        </p:txBody>
      </p:sp>
    </p:spTree>
    <p:extLst>
      <p:ext uri="{BB962C8B-B14F-4D97-AF65-F5344CB8AC3E}">
        <p14:creationId xmlns:p14="http://schemas.microsoft.com/office/powerpoint/2010/main" val="285180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28800" y="4724400"/>
            <a:ext cx="5029200" cy="1524000"/>
          </a:xfrm>
        </p:spPr>
        <p:txBody>
          <a:bodyPr>
            <a:noAutofit/>
          </a:bodyPr>
          <a:lstStyle/>
          <a:p>
            <a:pPr marL="45720" lvl="0" indent="0">
              <a:buClr>
                <a:srgbClr val="F14124">
                  <a:lumMod val="75000"/>
                </a:srgbClr>
              </a:buClr>
              <a:buNone/>
            </a:pPr>
            <a:r>
              <a:rPr lang="en-US" sz="2000" dirty="0">
                <a:solidFill>
                  <a:prstClr val="black">
                    <a:lumMod val="75000"/>
                    <a:lumOff val="25000"/>
                  </a:prstClr>
                </a:solidFill>
              </a:rPr>
              <a:t>The participants attended a weekly series of fun and collaborative workshops to determine a product or business </a:t>
            </a:r>
            <a:r>
              <a:rPr lang="en-US" sz="2000" dirty="0" smtClean="0">
                <a:solidFill>
                  <a:prstClr val="black">
                    <a:lumMod val="75000"/>
                    <a:lumOff val="25000"/>
                  </a:prstClr>
                </a:solidFill>
              </a:rPr>
              <a:t>idea </a:t>
            </a:r>
            <a:r>
              <a:rPr lang="en-US" sz="2000" dirty="0">
                <a:solidFill>
                  <a:prstClr val="black">
                    <a:lumMod val="75000"/>
                    <a:lumOff val="25000"/>
                  </a:prstClr>
                </a:solidFill>
              </a:rPr>
              <a:t>they would like to develop.  </a:t>
            </a:r>
            <a:endParaRPr lang="en-US" sz="2000" dirty="0" smtClean="0">
              <a:solidFill>
                <a:prstClr val="black">
                  <a:lumMod val="75000"/>
                  <a:lumOff val="25000"/>
                </a:prstClr>
              </a:solidFill>
            </a:endParaRPr>
          </a:p>
          <a:p>
            <a:pPr marL="45720" lvl="0" indent="0">
              <a:buClr>
                <a:srgbClr val="F14124">
                  <a:lumMod val="75000"/>
                </a:srgbClr>
              </a:buClr>
              <a:buNone/>
            </a:pPr>
            <a:endParaRPr lang="en-US" sz="2000" dirty="0">
              <a:solidFill>
                <a:prstClr val="black">
                  <a:lumMod val="75000"/>
                  <a:lumOff val="2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181600"/>
            <a:ext cx="1885950"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1348"/>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600974"/>
            <a:ext cx="2669106" cy="2202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32953"/>
            <a:ext cx="2977344" cy="2105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4939" y="2438400"/>
            <a:ext cx="3048000" cy="2204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89DBA773-2B55-450A-B632-0DBCA445BFBB}" type="slidenum">
              <a:rPr lang="en-US" smtClean="0"/>
              <a:t>4</a:t>
            </a:fld>
            <a:endParaRPr lang="en-US" dirty="0"/>
          </a:p>
        </p:txBody>
      </p:sp>
    </p:spTree>
    <p:extLst>
      <p:ext uri="{BB962C8B-B14F-4D97-AF65-F5344CB8AC3E}">
        <p14:creationId xmlns:p14="http://schemas.microsoft.com/office/powerpoint/2010/main" val="297021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28800" y="228601"/>
            <a:ext cx="4038600" cy="3581399"/>
          </a:xfrm>
        </p:spPr>
        <p:txBody>
          <a:bodyPr>
            <a:normAutofit fontScale="55000" lnSpcReduction="20000"/>
          </a:bodyPr>
          <a:lstStyle/>
          <a:p>
            <a:pPr marL="45720" indent="0">
              <a:buNone/>
            </a:pPr>
            <a:r>
              <a:rPr lang="en-US" sz="3600" dirty="0"/>
              <a:t>After a full day of an idea generation workshop, the teens were invited to work with InventHQ to bring their product or business idea from concept to market.  </a:t>
            </a:r>
            <a:endParaRPr lang="en-US" sz="3600" dirty="0" smtClean="0"/>
          </a:p>
          <a:p>
            <a:pPr marL="45720" indent="0">
              <a:buNone/>
            </a:pPr>
            <a:r>
              <a:rPr lang="en-US" sz="3600" dirty="0" smtClean="0"/>
              <a:t>Various Broomfield business leaders attended the weekly sessions to share their stories, inspire and encourage, and answer questions.   </a:t>
            </a:r>
            <a:endParaRPr lang="en-US" sz="3600" dirty="0"/>
          </a:p>
          <a:p>
            <a:pPr marL="45720" indent="0">
              <a:buNone/>
            </a:pPr>
            <a:r>
              <a:rPr lang="en-US" sz="2800" dirty="0" smtClean="0">
                <a:solidFill>
                  <a:srgbClr val="FF0000"/>
                </a:solidFill>
              </a:rPr>
              <a:t>    </a:t>
            </a:r>
            <a:endParaRPr lang="en-US" sz="2800" dirty="0">
              <a:solidFill>
                <a:srgbClr val="FF0000"/>
              </a:solidFill>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28599"/>
            <a:ext cx="2190750" cy="3296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81600"/>
            <a:ext cx="1885950"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5725"/>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172" y="2667000"/>
            <a:ext cx="1759970" cy="2382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07281"/>
            <a:ext cx="3449572" cy="2079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89DBA773-2B55-450A-B632-0DBCA445BFBB}" type="slidenum">
              <a:rPr lang="en-US" smtClean="0"/>
              <a:t>5</a:t>
            </a:fld>
            <a:endParaRPr lang="en-US" dirty="0"/>
          </a:p>
        </p:txBody>
      </p:sp>
    </p:spTree>
    <p:extLst>
      <p:ext uri="{BB962C8B-B14F-4D97-AF65-F5344CB8AC3E}">
        <p14:creationId xmlns:p14="http://schemas.microsoft.com/office/powerpoint/2010/main" val="152870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28800" y="304801"/>
            <a:ext cx="3672989" cy="2412520"/>
          </a:xfrm>
        </p:spPr>
        <p:txBody>
          <a:bodyPr>
            <a:normAutofit/>
          </a:bodyPr>
          <a:lstStyle/>
          <a:p>
            <a:pPr marL="45720" indent="0">
              <a:buNone/>
            </a:pPr>
            <a:r>
              <a:rPr lang="en-US" sz="2000" dirty="0" smtClean="0"/>
              <a:t>The </a:t>
            </a:r>
            <a:r>
              <a:rPr lang="en-US" sz="2000" dirty="0"/>
              <a:t>judges included a member of the Broomfield City Council, senior staff of the Broomfield Health and Human Services Division, </a:t>
            </a:r>
            <a:r>
              <a:rPr lang="en-US" sz="2000" dirty="0" smtClean="0"/>
              <a:t>and a </a:t>
            </a:r>
            <a:r>
              <a:rPr lang="en-US" sz="2000" dirty="0"/>
              <a:t>member of the </a:t>
            </a:r>
            <a:r>
              <a:rPr lang="en-US" sz="2000" dirty="0" smtClean="0"/>
              <a:t>local VFW leadership. </a:t>
            </a:r>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04800"/>
            <a:ext cx="318165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268" y="2286000"/>
            <a:ext cx="3587489" cy="2497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749" y="5317331"/>
            <a:ext cx="1885950"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4095"/>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212" y="4191000"/>
            <a:ext cx="4114800" cy="2003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4"/>
          <p:cNvSpPr>
            <a:spLocks noGrp="1"/>
          </p:cNvSpPr>
          <p:nvPr>
            <p:ph type="sldNum" sz="quarter" idx="12"/>
          </p:nvPr>
        </p:nvSpPr>
        <p:spPr/>
        <p:txBody>
          <a:bodyPr/>
          <a:lstStyle/>
          <a:p>
            <a:fld id="{89DBA773-2B55-450A-B632-0DBCA445BFBB}" type="slidenum">
              <a:rPr lang="en-US" smtClean="0"/>
              <a:t>6</a:t>
            </a:fld>
            <a:endParaRPr lang="en-US" dirty="0"/>
          </a:p>
        </p:txBody>
      </p:sp>
    </p:spTree>
    <p:extLst>
      <p:ext uri="{BB962C8B-B14F-4D97-AF65-F5344CB8AC3E}">
        <p14:creationId xmlns:p14="http://schemas.microsoft.com/office/powerpoint/2010/main" val="338146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05000" y="457200"/>
            <a:ext cx="6400800" cy="1676400"/>
          </a:xfrm>
        </p:spPr>
        <p:txBody>
          <a:bodyPr>
            <a:normAutofit/>
          </a:bodyPr>
          <a:lstStyle/>
          <a:p>
            <a:pPr marL="45720" indent="0">
              <a:buNone/>
            </a:pPr>
            <a:r>
              <a:rPr lang="en-US" dirty="0" smtClean="0"/>
              <a:t>After much deliberation by the judges, the top three business concepts were selected and awarded monetary prizes as seed money for their business start-up.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013" y="1600200"/>
            <a:ext cx="333037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018581"/>
            <a:ext cx="2449902" cy="2269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114800"/>
            <a:ext cx="2876910" cy="2063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257800"/>
            <a:ext cx="1885950"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34069"/>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9DBA773-2B55-450A-B632-0DBCA445BFBB}" type="slidenum">
              <a:rPr lang="en-US" smtClean="0"/>
              <a:t>7</a:t>
            </a:fld>
            <a:endParaRPr lang="en-US" dirty="0"/>
          </a:p>
        </p:txBody>
      </p:sp>
    </p:spTree>
    <p:extLst>
      <p:ext uri="{BB962C8B-B14F-4D97-AF65-F5344CB8AC3E}">
        <p14:creationId xmlns:p14="http://schemas.microsoft.com/office/powerpoint/2010/main" val="338146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85925" y="3221355"/>
            <a:ext cx="6553200" cy="3322320"/>
          </a:xfrm>
        </p:spPr>
        <p:txBody>
          <a:bodyPr>
            <a:normAutofit/>
          </a:bodyPr>
          <a:lstStyle/>
          <a:p>
            <a:pPr lvl="1">
              <a:buFont typeface="Wingdings" panose="05000000000000000000" pitchFamily="2" charset="2"/>
              <a:buChar char="§"/>
            </a:pPr>
            <a:r>
              <a:rPr lang="en-US" sz="1600" dirty="0" smtClean="0"/>
              <a:t>InventHQ </a:t>
            </a:r>
            <a:endParaRPr lang="en-US" sz="1600" dirty="0"/>
          </a:p>
          <a:p>
            <a:pPr lvl="1">
              <a:buFont typeface="Wingdings" panose="05000000000000000000" pitchFamily="2" charset="2"/>
              <a:buChar char="§"/>
            </a:pPr>
            <a:r>
              <a:rPr lang="en-US" sz="1600" dirty="0"/>
              <a:t>Celebrate EDU </a:t>
            </a:r>
          </a:p>
          <a:p>
            <a:pPr lvl="1">
              <a:buFont typeface="Wingdings" panose="05000000000000000000" pitchFamily="2" charset="2"/>
              <a:buChar char="§"/>
            </a:pPr>
            <a:r>
              <a:rPr lang="en-US" sz="1600" dirty="0" smtClean="0"/>
              <a:t>The Broomfield </a:t>
            </a:r>
            <a:r>
              <a:rPr lang="en-US" sz="1600" dirty="0"/>
              <a:t>Chamber of Commerce </a:t>
            </a:r>
          </a:p>
          <a:p>
            <a:pPr lvl="1">
              <a:buFont typeface="Wingdings" panose="05000000000000000000" pitchFamily="2" charset="2"/>
              <a:buChar char="§"/>
            </a:pPr>
            <a:r>
              <a:rPr lang="en-US" sz="1600" dirty="0" smtClean="0"/>
              <a:t>The North </a:t>
            </a:r>
            <a:r>
              <a:rPr lang="en-US" sz="1600" dirty="0"/>
              <a:t>Metro Small Business Development Center </a:t>
            </a:r>
            <a:endParaRPr lang="en-US" sz="1600" dirty="0" smtClean="0"/>
          </a:p>
          <a:p>
            <a:pPr lvl="1">
              <a:buFont typeface="Wingdings" panose="05000000000000000000" pitchFamily="2" charset="2"/>
              <a:buChar char="§"/>
            </a:pPr>
            <a:r>
              <a:rPr lang="en-US" sz="1600" dirty="0" smtClean="0"/>
              <a:t>Local High Schools, Broomfield HHS and Foster Care Program staff, FISH Food Bank, A </a:t>
            </a:r>
            <a:r>
              <a:rPr lang="en-US" sz="1600" dirty="0"/>
              <a:t>P</a:t>
            </a:r>
            <a:r>
              <a:rPr lang="en-US" sz="1600" dirty="0" smtClean="0"/>
              <a:t>recious Child, Mental Health Partners</a:t>
            </a:r>
          </a:p>
          <a:p>
            <a:pPr lvl="1">
              <a:buFont typeface="Wingdings" panose="05000000000000000000" pitchFamily="2" charset="2"/>
              <a:buChar char="§"/>
            </a:pPr>
            <a:r>
              <a:rPr lang="en-US" sz="1600" dirty="0" smtClean="0"/>
              <a:t>Broomfield VFW Post 9565</a:t>
            </a:r>
          </a:p>
          <a:p>
            <a:pPr lvl="1">
              <a:buFont typeface="Wingdings" panose="05000000000000000000" pitchFamily="2" charset="2"/>
              <a:buChar char="§"/>
            </a:pPr>
            <a:r>
              <a:rPr lang="en-US" sz="1600" dirty="0" smtClean="0"/>
              <a:t>Morgridge Family Foundation </a:t>
            </a:r>
          </a:p>
          <a:p>
            <a:pPr lvl="1">
              <a:buFont typeface="Wingdings" panose="05000000000000000000" pitchFamily="2" charset="2"/>
              <a:buChar char="§"/>
            </a:pPr>
            <a:r>
              <a:rPr lang="en-US" sz="1600" dirty="0" smtClean="0"/>
              <a:t>RTD – Broomfield Call-A-Ride</a:t>
            </a:r>
            <a:endParaRPr lang="en-US" sz="1600" dirty="0"/>
          </a:p>
          <a:p>
            <a:pPr marL="45720" indent="0">
              <a:buNone/>
            </a:pP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813" y="512053"/>
            <a:ext cx="4580048" cy="2902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911" y="5334000"/>
            <a:ext cx="1885950"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1811547" y="228600"/>
            <a:ext cx="2590800" cy="3016210"/>
          </a:xfrm>
          <a:prstGeom prst="rect">
            <a:avLst/>
          </a:prstGeom>
          <a:noFill/>
        </p:spPr>
        <p:txBody>
          <a:bodyPr wrap="square" rtlCol="0">
            <a:spAutoFit/>
          </a:bodyPr>
          <a:lstStyle/>
          <a:p>
            <a:r>
              <a:rPr lang="en-US" sz="1900" dirty="0" smtClean="0"/>
              <a:t>IdeaHQ fostered many partnerships to ensure a successful and meaningful experience for the participants.  The City and County of Broomfield Workforce Center partnered with:</a:t>
            </a:r>
            <a:endParaRPr lang="en-US" sz="19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1348"/>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9DBA773-2B55-450A-B632-0DBCA445BFBB}" type="slidenum">
              <a:rPr lang="en-US" smtClean="0"/>
              <a:t>8</a:t>
            </a:fld>
            <a:endParaRPr lang="en-US" dirty="0"/>
          </a:p>
        </p:txBody>
      </p:sp>
    </p:spTree>
    <p:extLst>
      <p:ext uri="{BB962C8B-B14F-4D97-AF65-F5344CB8AC3E}">
        <p14:creationId xmlns:p14="http://schemas.microsoft.com/office/powerpoint/2010/main" val="338146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52600" y="609600"/>
            <a:ext cx="6781800" cy="1905000"/>
          </a:xfrm>
        </p:spPr>
        <p:txBody>
          <a:bodyPr>
            <a:normAutofit/>
          </a:bodyPr>
          <a:lstStyle/>
          <a:p>
            <a:pPr marL="45720" indent="0">
              <a:buNone/>
            </a:pPr>
            <a:r>
              <a:rPr lang="en-US" sz="2000" dirty="0" smtClean="0"/>
              <a:t>Thank you for your support and funding of IdeaHQ.  This outstanding program strengthened our community partnerships, and provided an entrepreneurial experience for Broomfield teens.  We look forward to providing this experience again in the future.    </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911" y="5334000"/>
            <a:ext cx="1885950"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1348"/>
            <a:ext cx="1457325"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9DBA773-2B55-450A-B632-0DBCA445BFBB}" type="slidenum">
              <a:rPr lang="en-US" smtClean="0"/>
              <a:t>9</a:t>
            </a:fld>
            <a:endParaRPr lang="en-US"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630" y="2221302"/>
            <a:ext cx="5334000" cy="2962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9907768"/>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1299</TotalTime>
  <Words>347</Words>
  <Application>Microsoft Office PowerPoint</Application>
  <PresentationFormat>On-screen Show (4:3)</PresentationFormat>
  <Paragraphs>39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Georgia</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and County of Broomfield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HQ</dc:title>
  <dc:creator>Susan Spriggs</dc:creator>
  <cp:lastModifiedBy>Gonzales, Christy</cp:lastModifiedBy>
  <cp:revision>54</cp:revision>
  <cp:lastPrinted>2019-06-25T15:15:41Z</cp:lastPrinted>
  <dcterms:created xsi:type="dcterms:W3CDTF">2019-06-19T18:40:26Z</dcterms:created>
  <dcterms:modified xsi:type="dcterms:W3CDTF">2019-09-27T16:54:02Z</dcterms:modified>
</cp:coreProperties>
</file>